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53"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
          <p15:clr>
            <a:srgbClr val="A4A3A4"/>
          </p15:clr>
        </p15:guide>
        <p15:guide id="2" pos="4304">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33F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265" autoAdjust="0"/>
    <p:restoredTop sz="94630" autoAdjust="0"/>
  </p:normalViewPr>
  <p:slideViewPr>
    <p:cSldViewPr>
      <p:cViewPr>
        <p:scale>
          <a:sx n="100" d="100"/>
          <a:sy n="100" d="100"/>
        </p:scale>
        <p:origin x="882" y="-1344"/>
      </p:cViewPr>
      <p:guideLst>
        <p:guide orient="horz" pos="37"/>
        <p:guide pos="43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979613" y="739775"/>
            <a:ext cx="277653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1"/>
          </p:nvPr>
        </p:nvSpPr>
        <p:spPr/>
        <p:txBody>
          <a:bodyPr/>
          <a:lstStyle/>
          <a:p>
            <a:fld id="{FD35E722-DCEB-4B9B-850A-0990A504E40F}" type="slidenum">
              <a:rPr kumimoji="1" lang="ja-JP" altLang="en-US" smtClean="0"/>
              <a:t>1</a:t>
            </a:fld>
            <a:endParaRPr kumimoji="1" lang="ja-JP" altLang="en-US"/>
          </a:p>
        </p:txBody>
      </p:sp>
    </p:spTree>
    <p:extLst>
      <p:ext uri="{BB962C8B-B14F-4D97-AF65-F5344CB8AC3E}">
        <p14:creationId xmlns:p14="http://schemas.microsoft.com/office/powerpoint/2010/main" val="257304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0E9DE77-5CAE-4071-AB06-AED887C2A0B6}" type="datetime1">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468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F49E80-3150-47EC-958A-271BC6285AFC}" type="datetime1">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77169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EBF253C-8E32-4982-9A73-9E62C6023558}" type="datetime1">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30227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FA1F26-1C7C-403F-9C4D-5DCD91084945}" type="datetime1">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4778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61F85B6-E19B-4739-9640-BCA4B5AFC05A}" type="datetime1">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6159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5A6A77F-97D8-43B4-8482-661733171DF5}" type="datetime1">
              <a:rPr kumimoji="1" lang="ja-JP" altLang="en-US" smtClean="0"/>
              <a:t>2023/3/24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8" name="テキスト ボックス 7"/>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88501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508D9A1-B0C7-46B3-B8A0-870C7E82F57F}" type="datetime1">
              <a:rPr kumimoji="1" lang="ja-JP" altLang="en-US" smtClean="0"/>
              <a:t>2023/3/24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 name="テキスト ボックス 9"/>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27026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E707D45-9341-4981-B457-87238ECFA665}" type="datetime1">
              <a:rPr kumimoji="1" lang="ja-JP" altLang="en-US" smtClean="0"/>
              <a:t>2023/3/24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テキスト ボックス 5"/>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298952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FCA090-01E7-48E7-9E19-0C02A281D89E}" type="datetime1">
              <a:rPr kumimoji="1" lang="ja-JP" altLang="en-US" smtClean="0"/>
              <a:t>2023/3/24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35130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00D9CDF-83BB-42CA-AEBD-4FCDBB3CE1EA}" type="datetime1">
              <a:rPr kumimoji="1" lang="ja-JP" altLang="en-US" smtClean="0"/>
              <a:t>2023/3/24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59421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2FCD5-EC1B-4A93-9182-B8ED9EE70478}" type="datetime1">
              <a:rPr kumimoji="1" lang="ja-JP" altLang="en-US" smtClean="0"/>
              <a:t>2023/3/24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9635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1259411-B762-4FE2-9A07-48D14EF316A3}" type="datetime1">
              <a:rPr kumimoji="1" lang="ja-JP" altLang="en-US" smtClean="0"/>
              <a:t>2023/3/24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5"/>
          <p:cNvSpPr>
            <a:spLocks noChangeArrowheads="1"/>
          </p:cNvSpPr>
          <p:nvPr/>
        </p:nvSpPr>
        <p:spPr bwMode="auto">
          <a:xfrm>
            <a:off x="260648" y="8539206"/>
            <a:ext cx="1700960" cy="35327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Calibri" pitchFamily="34" charset="0"/>
              </a:rPr>
              <a:t>・情報提供　・講師派遣</a:t>
            </a:r>
            <a:endParaRPr lang="en-US" altLang="ja-JP" sz="1200" u="sng" dirty="0">
              <a:solidFill>
                <a:schemeClr val="tx1"/>
              </a:solidFill>
              <a:latin typeface="Calibri" pitchFamily="34" charset="0"/>
            </a:endParaRPr>
          </a:p>
        </p:txBody>
      </p:sp>
      <p:sp>
        <p:nvSpPr>
          <p:cNvPr id="71" name="ドーナツ 70"/>
          <p:cNvSpPr/>
          <p:nvPr/>
        </p:nvSpPr>
        <p:spPr>
          <a:xfrm rot="20024604">
            <a:off x="1623686" y="5632723"/>
            <a:ext cx="3659819" cy="2118612"/>
          </a:xfrm>
          <a:prstGeom prst="donut">
            <a:avLst>
              <a:gd name="adj" fmla="val 7142"/>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graphicFrame>
        <p:nvGraphicFramePr>
          <p:cNvPr id="59" name="表 58"/>
          <p:cNvGraphicFramePr>
            <a:graphicFrameLocks noGrp="1"/>
          </p:cNvGraphicFramePr>
          <p:nvPr>
            <p:extLst>
              <p:ext uri="{D42A27DB-BD31-4B8C-83A1-F6EECF244321}">
                <p14:modId xmlns:p14="http://schemas.microsoft.com/office/powerpoint/2010/main" val="1786102075"/>
              </p:ext>
            </p:extLst>
          </p:nvPr>
        </p:nvGraphicFramePr>
        <p:xfrm>
          <a:off x="116560" y="323528"/>
          <a:ext cx="6624734" cy="1051624"/>
        </p:xfrm>
        <a:graphic>
          <a:graphicData uri="http://schemas.openxmlformats.org/drawingml/2006/table">
            <a:tbl>
              <a:tblPr firstRow="1" bandRow="1">
                <a:tableStyleId>{5940675A-B579-460E-94D1-54222C63F5DA}</a:tableStyleId>
              </a:tblPr>
              <a:tblGrid>
                <a:gridCol w="980733">
                  <a:extLst>
                    <a:ext uri="{9D8B030D-6E8A-4147-A177-3AD203B41FA5}">
                      <a16:colId xmlns:a16="http://schemas.microsoft.com/office/drawing/2014/main" val="20000"/>
                    </a:ext>
                  </a:extLst>
                </a:gridCol>
                <a:gridCol w="5644001">
                  <a:extLst>
                    <a:ext uri="{9D8B030D-6E8A-4147-A177-3AD203B41FA5}">
                      <a16:colId xmlns:a16="http://schemas.microsoft.com/office/drawing/2014/main" val="20001"/>
                    </a:ext>
                  </a:extLst>
                </a:gridCol>
              </a:tblGrid>
              <a:tr h="318359">
                <a:tc>
                  <a:txBody>
                    <a:bodyPr/>
                    <a:lstStyle/>
                    <a:p>
                      <a:pPr algn="ctr"/>
                      <a:r>
                        <a:rPr kumimoji="1" lang="ja-JP" altLang="en-US" sz="1500" dirty="0">
                          <a:solidFill>
                            <a:schemeClr val="tx1"/>
                          </a:solidFill>
                          <a:latin typeface="+mn-ea"/>
                          <a:ea typeface="+mn-ea"/>
                        </a:rPr>
                        <a:t>市区町村</a:t>
                      </a:r>
                      <a:endParaRPr kumimoji="1" lang="en-US" altLang="ja-JP" sz="1500" dirty="0">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solidFill>
                      <a:srgbClr val="FFFF99"/>
                    </a:solidFill>
                  </a:tcPr>
                </a:tc>
                <a:tc>
                  <a:txBody>
                    <a:bodyPr/>
                    <a:lstStyle/>
                    <a:p>
                      <a:pPr>
                        <a:lnSpc>
                          <a:spcPct val="100000"/>
                        </a:lnSpc>
                      </a:pPr>
                      <a:r>
                        <a:rPr kumimoji="1" lang="ja-JP" altLang="en-US" sz="1500" dirty="0">
                          <a:solidFill>
                            <a:schemeClr val="tx1"/>
                          </a:solidFill>
                          <a:latin typeface="+mn-ea"/>
                          <a:ea typeface="+mn-ea"/>
                        </a:rPr>
                        <a:t>豊前市</a:t>
                      </a:r>
                      <a:endParaRPr kumimoji="1" lang="en-US" altLang="ja-JP" sz="1500" dirty="0">
                        <a:solidFill>
                          <a:schemeClr val="tx1"/>
                        </a:solidFill>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0"/>
                  </a:ext>
                </a:extLst>
              </a:tr>
              <a:tr h="545737">
                <a:tc>
                  <a:txBody>
                    <a:bodyPr/>
                    <a:lstStyle/>
                    <a:p>
                      <a:pPr algn="ctr"/>
                      <a:r>
                        <a:rPr kumimoji="1" lang="ja-JP" altLang="en-US" sz="1400" dirty="0">
                          <a:latin typeface="+mn-ea"/>
                          <a:ea typeface="+mn-ea"/>
                        </a:rPr>
                        <a:t>認定連携創業支援等事業者</a:t>
                      </a:r>
                      <a:endParaRPr kumimoji="1" lang="en-US" altLang="ja-JP" sz="1500" dirty="0">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solidFill>
                      <a:srgbClr val="FFFF99"/>
                    </a:solidFill>
                  </a:tcPr>
                </a:tc>
                <a:tc>
                  <a:txBody>
                    <a:bodyPr/>
                    <a:lstStyle/>
                    <a:p>
                      <a:pPr>
                        <a:lnSpc>
                          <a:spcPct val="100000"/>
                        </a:lnSpc>
                      </a:pPr>
                      <a:r>
                        <a:rPr kumimoji="1" lang="ja-JP" altLang="en-US" sz="1500" dirty="0">
                          <a:solidFill>
                            <a:schemeClr val="tx1"/>
                          </a:solidFill>
                          <a:latin typeface="+mn-ea"/>
                          <a:ea typeface="+mn-ea"/>
                        </a:rPr>
                        <a:t>豊前商工会議所</a:t>
                      </a:r>
                      <a:endParaRPr kumimoji="1" lang="en-US" altLang="ja-JP" sz="1500" dirty="0">
                        <a:solidFill>
                          <a:schemeClr val="tx1"/>
                        </a:solidFill>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36" name="Rectangle 5"/>
          <p:cNvSpPr>
            <a:spLocks noChangeArrowheads="1"/>
          </p:cNvSpPr>
          <p:nvPr/>
        </p:nvSpPr>
        <p:spPr bwMode="auto">
          <a:xfrm>
            <a:off x="370756" y="6666998"/>
            <a:ext cx="1631978" cy="35327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Calibri" pitchFamily="34" charset="0"/>
              </a:rPr>
              <a:t>・情報提供</a:t>
            </a:r>
            <a:endParaRPr lang="en-US" altLang="ja-JP" sz="1200" u="sng" dirty="0">
              <a:solidFill>
                <a:schemeClr val="tx1"/>
              </a:solidFill>
              <a:latin typeface="Calibri" pitchFamily="34" charset="0"/>
            </a:endParaRPr>
          </a:p>
        </p:txBody>
      </p:sp>
      <p:graphicFrame>
        <p:nvGraphicFramePr>
          <p:cNvPr id="68" name="表 67"/>
          <p:cNvGraphicFramePr>
            <a:graphicFrameLocks noGrp="1"/>
          </p:cNvGraphicFramePr>
          <p:nvPr>
            <p:extLst>
              <p:ext uri="{D42A27DB-BD31-4B8C-83A1-F6EECF244321}">
                <p14:modId xmlns:p14="http://schemas.microsoft.com/office/powerpoint/2010/main" val="2086474101"/>
              </p:ext>
            </p:extLst>
          </p:nvPr>
        </p:nvGraphicFramePr>
        <p:xfrm>
          <a:off x="113458" y="4932041"/>
          <a:ext cx="6627911" cy="4103899"/>
        </p:xfrm>
        <a:graphic>
          <a:graphicData uri="http://schemas.openxmlformats.org/drawingml/2006/table">
            <a:tbl>
              <a:tblPr firstRow="1" bandRow="1">
                <a:tableStyleId>{5940675A-B579-460E-94D1-54222C63F5DA}</a:tableStyleId>
              </a:tblPr>
              <a:tblGrid>
                <a:gridCol w="6627911">
                  <a:extLst>
                    <a:ext uri="{9D8B030D-6E8A-4147-A177-3AD203B41FA5}">
                      <a16:colId xmlns:a16="http://schemas.microsoft.com/office/drawing/2014/main" val="20000"/>
                    </a:ext>
                  </a:extLst>
                </a:gridCol>
              </a:tblGrid>
              <a:tr h="4103899">
                <a:tc>
                  <a:txBody>
                    <a:bodyPr/>
                    <a:lstStyle/>
                    <a:p>
                      <a:endParaRPr kumimoji="1" lang="ja-JP" altLang="en-US" sz="1500" dirty="0">
                        <a:solidFill>
                          <a:schemeClr val="tx1"/>
                        </a:solidFill>
                        <a:latin typeface="HG丸ｺﾞｼｯｸM-PRO" pitchFamily="50" charset="-128"/>
                        <a:ea typeface="HG丸ｺﾞｼｯｸM-PRO" pitchFamily="50" charset="-128"/>
                      </a:endParaRPr>
                    </a:p>
                    <a:p>
                      <a:pPr>
                        <a:lnSpc>
                          <a:spcPct val="100000"/>
                        </a:lnSpc>
                      </a:pPr>
                      <a:endParaRPr kumimoji="1" lang="ja-JP" altLang="en-US" sz="1200" b="0" dirty="0">
                        <a:solidFill>
                          <a:schemeClr val="tx1"/>
                        </a:solidFill>
                        <a:latin typeface="HG丸ｺﾞｼｯｸM-PRO" pitchFamily="50" charset="-128"/>
                        <a:ea typeface="HG丸ｺﾞｼｯｸM-PRO" pitchFamily="50" charset="-128"/>
                      </a:endParaRPr>
                    </a:p>
                  </a:txBody>
                  <a:tcPr marL="91461" marR="91461" marT="45719" marB="45719">
                    <a:noFill/>
                  </a:tcPr>
                </a:tc>
                <a:extLst>
                  <a:ext uri="{0D108BD9-81ED-4DB2-BD59-A6C34878D82A}">
                    <a16:rowId xmlns:a16="http://schemas.microsoft.com/office/drawing/2014/main" val="10000"/>
                  </a:ext>
                </a:extLst>
              </a:tr>
            </a:tbl>
          </a:graphicData>
        </a:graphic>
      </p:graphicFrame>
      <p:sp>
        <p:nvSpPr>
          <p:cNvPr id="70" name="テキスト ボックス 6"/>
          <p:cNvSpPr txBox="1">
            <a:spLocks noChangeArrowheads="1"/>
          </p:cNvSpPr>
          <p:nvPr/>
        </p:nvSpPr>
        <p:spPr bwMode="auto">
          <a:xfrm>
            <a:off x="-88404" y="4932040"/>
            <a:ext cx="32293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400" b="1" dirty="0"/>
              <a:t>    ＜全体像＞　</a:t>
            </a:r>
            <a:endParaRPr lang="en-US" altLang="ja-JP" sz="1400" b="1" dirty="0"/>
          </a:p>
          <a:p>
            <a:pPr eaLnBrk="1" hangingPunct="1"/>
            <a:r>
              <a:rPr lang="ja-JP" altLang="en-US" sz="1400" b="1" dirty="0"/>
              <a:t>　　　　</a:t>
            </a:r>
            <a:r>
              <a:rPr lang="en-US" altLang="ja-JP" sz="1100" b="1" dirty="0"/>
              <a:t>※</a:t>
            </a:r>
            <a:r>
              <a:rPr lang="ja-JP" altLang="en-US" sz="1100" b="1" dirty="0"/>
              <a:t>下線は特定創業支援等事業</a:t>
            </a:r>
          </a:p>
        </p:txBody>
      </p:sp>
      <p:sp>
        <p:nvSpPr>
          <p:cNvPr id="72" name="Rectangle 5"/>
          <p:cNvSpPr>
            <a:spLocks noChangeArrowheads="1"/>
          </p:cNvSpPr>
          <p:nvPr/>
        </p:nvSpPr>
        <p:spPr bwMode="auto">
          <a:xfrm>
            <a:off x="2526903" y="6872614"/>
            <a:ext cx="2054225" cy="1010093"/>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25400" cmpd="dbl">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endParaRPr lang="en-US" altLang="ja-JP" sz="1200" dirty="0">
              <a:solidFill>
                <a:schemeClr val="tx1"/>
              </a:solidFill>
              <a:latin typeface="+mn-ea"/>
            </a:endParaRPr>
          </a:p>
          <a:p>
            <a:pPr algn="l">
              <a:defRPr/>
            </a:pPr>
            <a:r>
              <a:rPr lang="ja-JP" altLang="en-US" sz="1200" dirty="0">
                <a:solidFill>
                  <a:schemeClr val="tx1"/>
                </a:solidFill>
                <a:latin typeface="+mn-ea"/>
              </a:rPr>
              <a:t>・</a:t>
            </a:r>
            <a:r>
              <a:rPr lang="ja-JP" altLang="en-US" sz="1200" u="sng" dirty="0">
                <a:solidFill>
                  <a:schemeClr val="tx1"/>
                </a:solidFill>
                <a:latin typeface="+mn-ea"/>
              </a:rPr>
              <a:t>ワンストップ相談窓口の設置（１－１）</a:t>
            </a:r>
            <a:endParaRPr lang="en-US" altLang="ja-JP" sz="1200" u="sng" dirty="0">
              <a:solidFill>
                <a:schemeClr val="tx1"/>
              </a:solidFill>
              <a:latin typeface="+mn-ea"/>
            </a:endParaRPr>
          </a:p>
          <a:p>
            <a:pPr algn="l">
              <a:defRPr/>
            </a:pPr>
            <a:r>
              <a:rPr lang="ja-JP" altLang="en-US" sz="1200" u="sng" dirty="0">
                <a:solidFill>
                  <a:schemeClr val="tx1"/>
                </a:solidFill>
                <a:latin typeface="+mn-ea"/>
              </a:rPr>
              <a:t>・「</a:t>
            </a:r>
            <a:r>
              <a:rPr lang="zh-TW" altLang="en-US" sz="1200" u="sng" dirty="0">
                <a:solidFill>
                  <a:schemeClr val="tx1"/>
                </a:solidFill>
                <a:latin typeface="ＭＳ Ｐゴシック" pitchFamily="50" charset="-128"/>
                <a:ea typeface="ＭＳ Ｐゴシック" pitchFamily="50" charset="-128"/>
              </a:rPr>
              <a:t>豊前創業塾</a:t>
            </a:r>
            <a:r>
              <a:rPr lang="ja-JP" altLang="en-US" sz="1200" u="sng" dirty="0">
                <a:solidFill>
                  <a:schemeClr val="tx1"/>
                </a:solidFill>
                <a:latin typeface="+mn-ea"/>
              </a:rPr>
              <a:t>」の開催（２</a:t>
            </a:r>
            <a:r>
              <a:rPr lang="en-US" altLang="ja-JP" sz="1200" u="sng" dirty="0">
                <a:solidFill>
                  <a:schemeClr val="tx1"/>
                </a:solidFill>
                <a:latin typeface="+mn-ea"/>
              </a:rPr>
              <a:t>-</a:t>
            </a:r>
            <a:r>
              <a:rPr lang="ja-JP" altLang="en-US" sz="1200" u="sng" dirty="0">
                <a:solidFill>
                  <a:schemeClr val="tx1"/>
                </a:solidFill>
                <a:latin typeface="+mn-ea"/>
              </a:rPr>
              <a:t>１）</a:t>
            </a:r>
            <a:endParaRPr lang="en-US" altLang="ja-JP" sz="1200" u="sng" dirty="0">
              <a:solidFill>
                <a:schemeClr val="tx1"/>
              </a:solidFill>
              <a:latin typeface="+mn-ea"/>
            </a:endParaRPr>
          </a:p>
        </p:txBody>
      </p:sp>
      <p:sp>
        <p:nvSpPr>
          <p:cNvPr id="73" name="角丸四角形 72"/>
          <p:cNvSpPr/>
          <p:nvPr/>
        </p:nvSpPr>
        <p:spPr bwMode="auto">
          <a:xfrm>
            <a:off x="2801945" y="6706840"/>
            <a:ext cx="1526397" cy="280988"/>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豊前商工会議所</a:t>
            </a:r>
            <a:endParaRPr lang="en-US" altLang="ja-JP" sz="1400" b="1" dirty="0">
              <a:solidFill>
                <a:schemeClr val="tx1"/>
              </a:solidFill>
            </a:endParaRPr>
          </a:p>
        </p:txBody>
      </p:sp>
      <p:sp>
        <p:nvSpPr>
          <p:cNvPr id="74" name="Rectangle 5"/>
          <p:cNvSpPr>
            <a:spLocks noChangeArrowheads="1"/>
          </p:cNvSpPr>
          <p:nvPr/>
        </p:nvSpPr>
        <p:spPr bwMode="auto">
          <a:xfrm>
            <a:off x="4965240" y="5255617"/>
            <a:ext cx="1704121" cy="1020983"/>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mn-ea"/>
              </a:rPr>
              <a:t>・</a:t>
            </a:r>
            <a:r>
              <a:rPr lang="ja-JP" altLang="en-US" sz="1200" u="sng" dirty="0">
                <a:solidFill>
                  <a:schemeClr val="tx1"/>
                </a:solidFill>
                <a:latin typeface="+mn-ea"/>
              </a:rPr>
              <a:t>相談窓口の設置</a:t>
            </a:r>
            <a:endParaRPr lang="en-US" altLang="ja-JP" sz="1200" u="sng" dirty="0">
              <a:solidFill>
                <a:schemeClr val="tx1"/>
              </a:solidFill>
              <a:latin typeface="+mn-ea"/>
            </a:endParaRPr>
          </a:p>
          <a:p>
            <a:pPr algn="l">
              <a:defRPr/>
            </a:pPr>
            <a:r>
              <a:rPr lang="ja-JP" altLang="en-US" sz="1200" dirty="0">
                <a:solidFill>
                  <a:schemeClr val="tx1"/>
                </a:solidFill>
                <a:latin typeface="+mn-ea"/>
              </a:rPr>
              <a:t>　（１－１）</a:t>
            </a:r>
            <a:endParaRPr lang="en-US" altLang="ja-JP" sz="1200" dirty="0">
              <a:solidFill>
                <a:schemeClr val="tx1"/>
              </a:solidFill>
              <a:latin typeface="+mn-ea"/>
            </a:endParaRPr>
          </a:p>
          <a:p>
            <a:pPr algn="l">
              <a:defRPr/>
            </a:pPr>
            <a:r>
              <a:rPr lang="ja-JP" altLang="en-US" sz="1200" dirty="0">
                <a:solidFill>
                  <a:schemeClr val="tx1"/>
                </a:solidFill>
                <a:latin typeface="+mn-ea"/>
              </a:rPr>
              <a:t>・制度融資</a:t>
            </a:r>
            <a:endParaRPr lang="en-US" altLang="ja-JP" sz="1200" dirty="0">
              <a:solidFill>
                <a:schemeClr val="tx1"/>
              </a:solidFill>
              <a:latin typeface="+mn-ea"/>
            </a:endParaRPr>
          </a:p>
          <a:p>
            <a:pPr algn="l">
              <a:defRPr/>
            </a:pPr>
            <a:r>
              <a:rPr lang="ja-JP" altLang="en-US" sz="1200" dirty="0">
                <a:solidFill>
                  <a:schemeClr val="tx1"/>
                </a:solidFill>
                <a:latin typeface="+mn-ea"/>
              </a:rPr>
              <a:t>・情報提供</a:t>
            </a:r>
            <a:endParaRPr lang="en-US" altLang="ja-JP" sz="1200" dirty="0">
              <a:solidFill>
                <a:schemeClr val="tx1"/>
              </a:solidFill>
              <a:latin typeface="+mn-ea"/>
            </a:endParaRPr>
          </a:p>
        </p:txBody>
      </p:sp>
      <p:sp>
        <p:nvSpPr>
          <p:cNvPr id="75" name="角丸四角形 74"/>
          <p:cNvSpPr/>
          <p:nvPr/>
        </p:nvSpPr>
        <p:spPr bwMode="auto">
          <a:xfrm>
            <a:off x="5067002" y="5093196"/>
            <a:ext cx="1530350"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豊前市</a:t>
            </a:r>
            <a:endParaRPr lang="en-US" altLang="ja-JP" sz="1400" b="1" dirty="0">
              <a:solidFill>
                <a:schemeClr val="tx1"/>
              </a:solidFill>
            </a:endParaRPr>
          </a:p>
        </p:txBody>
      </p:sp>
      <p:sp>
        <p:nvSpPr>
          <p:cNvPr id="76" name="Rectangle 5"/>
          <p:cNvSpPr>
            <a:spLocks noChangeArrowheads="1"/>
          </p:cNvSpPr>
          <p:nvPr/>
        </p:nvSpPr>
        <p:spPr bwMode="auto">
          <a:xfrm>
            <a:off x="2666223" y="5133832"/>
            <a:ext cx="1784350" cy="806320"/>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defRPr/>
            </a:pP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・創業相談</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・融資等金融相談</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・講師派遣</a:t>
            </a:r>
            <a:endParaRPr lang="en-US" altLang="ja-JP" sz="1200" dirty="0">
              <a:solidFill>
                <a:schemeClr val="tx1"/>
              </a:solidFill>
              <a:latin typeface="Calibri" pitchFamily="34" charset="0"/>
            </a:endParaRPr>
          </a:p>
        </p:txBody>
      </p:sp>
      <p:sp>
        <p:nvSpPr>
          <p:cNvPr id="77" name="角丸四角形 76"/>
          <p:cNvSpPr/>
          <p:nvPr/>
        </p:nvSpPr>
        <p:spPr bwMode="auto">
          <a:xfrm>
            <a:off x="2745169" y="5004048"/>
            <a:ext cx="1530350"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地域金融機関</a:t>
            </a:r>
            <a:endParaRPr lang="en-US" altLang="ja-JP" sz="1400" b="1" dirty="0">
              <a:solidFill>
                <a:schemeClr val="tx1"/>
              </a:solidFill>
            </a:endParaRPr>
          </a:p>
        </p:txBody>
      </p:sp>
      <p:sp>
        <p:nvSpPr>
          <p:cNvPr id="78" name="ストライプ矢印 77"/>
          <p:cNvSpPr/>
          <p:nvPr/>
        </p:nvSpPr>
        <p:spPr>
          <a:xfrm rot="16200000">
            <a:off x="3083919" y="7539287"/>
            <a:ext cx="690018" cy="1584325"/>
          </a:xfrm>
          <a:prstGeom prst="stripedRightArrow">
            <a:avLst>
              <a:gd name="adj1" fmla="val 50400"/>
              <a:gd name="adj2" fmla="val 52948"/>
            </a:avLst>
          </a:prstGeom>
          <a:solidFill>
            <a:schemeClr val="accent1">
              <a:lumMod val="90000"/>
            </a:schemeClr>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sp>
        <p:nvSpPr>
          <p:cNvPr id="82" name="テキスト ボックス 115"/>
          <p:cNvSpPr txBox="1">
            <a:spLocks noChangeArrowheads="1"/>
          </p:cNvSpPr>
          <p:nvPr/>
        </p:nvSpPr>
        <p:spPr bwMode="auto">
          <a:xfrm>
            <a:off x="2348880" y="8666608"/>
            <a:ext cx="2198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800" b="1" dirty="0">
                <a:solidFill>
                  <a:srgbClr val="FF0000"/>
                </a:solidFill>
              </a:rPr>
              <a:t>創業希望者、創業者</a:t>
            </a:r>
          </a:p>
        </p:txBody>
      </p:sp>
      <p:sp>
        <p:nvSpPr>
          <p:cNvPr id="83" name="Rectangle 5"/>
          <p:cNvSpPr>
            <a:spLocks noChangeArrowheads="1"/>
          </p:cNvSpPr>
          <p:nvPr/>
        </p:nvSpPr>
        <p:spPr bwMode="auto">
          <a:xfrm>
            <a:off x="374623" y="5777502"/>
            <a:ext cx="1631978" cy="35327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Calibri" pitchFamily="34" charset="0"/>
              </a:rPr>
              <a:t>・情報提供</a:t>
            </a:r>
            <a:endParaRPr lang="en-US" altLang="ja-JP" sz="1200" u="sng" dirty="0">
              <a:solidFill>
                <a:schemeClr val="tx1"/>
              </a:solidFill>
              <a:latin typeface="Calibri" pitchFamily="34" charset="0"/>
            </a:endParaRPr>
          </a:p>
        </p:txBody>
      </p:sp>
      <p:sp>
        <p:nvSpPr>
          <p:cNvPr id="84" name="角丸四角形 83"/>
          <p:cNvSpPr/>
          <p:nvPr/>
        </p:nvSpPr>
        <p:spPr bwMode="auto">
          <a:xfrm>
            <a:off x="849412" y="5536992"/>
            <a:ext cx="771705"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福岡県</a:t>
            </a:r>
            <a:endParaRPr lang="en-US" altLang="ja-JP" sz="1400" b="1" dirty="0">
              <a:solidFill>
                <a:schemeClr val="tx1"/>
              </a:solidFill>
            </a:endParaRPr>
          </a:p>
        </p:txBody>
      </p:sp>
      <p:sp>
        <p:nvSpPr>
          <p:cNvPr id="87" name="二方向矢印 86"/>
          <p:cNvSpPr/>
          <p:nvPr/>
        </p:nvSpPr>
        <p:spPr bwMode="auto">
          <a:xfrm rot="16200000" flipH="1">
            <a:off x="4841000" y="6112451"/>
            <a:ext cx="885251" cy="1344724"/>
          </a:xfrm>
          <a:prstGeom prst="leftUpArrow">
            <a:avLst>
              <a:gd name="adj1" fmla="val 23570"/>
              <a:gd name="adj2" fmla="val 24226"/>
              <a:gd name="adj3" fmla="val 27311"/>
            </a:avLst>
          </a:prstGeom>
          <a:solidFill>
            <a:schemeClr val="bg1"/>
          </a:solidFill>
          <a:ln w="19050" cap="flat" cmpd="sng" algn="ctr">
            <a:solidFill>
              <a:schemeClr val="accent1">
                <a:lumMod val="75000"/>
              </a:schemeClr>
            </a:solidFill>
            <a:prstDash val="solid"/>
            <a:round/>
            <a:headEnd type="none" w="med" len="med"/>
            <a:tailEnd type="none" w="med" len="med"/>
          </a:ln>
          <a:effectLst/>
        </p:spPr>
        <p:txBody>
          <a:bodyPr wrap="none"/>
          <a:lstStyle/>
          <a:p>
            <a:pPr marL="342900" indent="-342900">
              <a:defRPr/>
            </a:pPr>
            <a:endParaRPr lang="ja-JP" altLang="en-US" dirty="0">
              <a:ea typeface="ＭＳ Ｐゴシック" pitchFamily="50" charset="-128"/>
            </a:endParaRPr>
          </a:p>
        </p:txBody>
      </p:sp>
      <p:sp>
        <p:nvSpPr>
          <p:cNvPr id="90" name="角丸四角形 89"/>
          <p:cNvSpPr/>
          <p:nvPr/>
        </p:nvSpPr>
        <p:spPr bwMode="auto">
          <a:xfrm>
            <a:off x="353864" y="7860308"/>
            <a:ext cx="1530350" cy="744140"/>
          </a:xfrm>
          <a:prstGeom prst="round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公益財団法人</a:t>
            </a:r>
            <a:endParaRPr lang="en-US" altLang="ja-JP" sz="1400" b="1" dirty="0">
              <a:solidFill>
                <a:schemeClr val="tx1"/>
              </a:solidFill>
            </a:endParaRPr>
          </a:p>
          <a:p>
            <a:pPr fontAlgn="auto">
              <a:spcBef>
                <a:spcPts val="0"/>
              </a:spcBef>
              <a:spcAft>
                <a:spcPts val="0"/>
              </a:spcAft>
              <a:defRPr/>
            </a:pPr>
            <a:r>
              <a:rPr lang="ja-JP" altLang="en-US" sz="1400" b="1" dirty="0">
                <a:solidFill>
                  <a:schemeClr val="tx1"/>
                </a:solidFill>
              </a:rPr>
              <a:t>福岡県中小企業振興センター</a:t>
            </a:r>
            <a:endParaRPr lang="en-US" altLang="ja-JP" sz="1400" b="1" dirty="0">
              <a:solidFill>
                <a:schemeClr val="tx1"/>
              </a:solidFill>
            </a:endParaRPr>
          </a:p>
        </p:txBody>
      </p:sp>
      <p:sp>
        <p:nvSpPr>
          <p:cNvPr id="91" name="屈折矢印 90"/>
          <p:cNvSpPr/>
          <p:nvPr/>
        </p:nvSpPr>
        <p:spPr bwMode="auto">
          <a:xfrm rot="10800000">
            <a:off x="760320" y="7278238"/>
            <a:ext cx="1588559" cy="532554"/>
          </a:xfrm>
          <a:prstGeom prst="bentUpArrow">
            <a:avLst>
              <a:gd name="adj1" fmla="val 45248"/>
              <a:gd name="adj2" fmla="val 50000"/>
              <a:gd name="adj3" fmla="val 29562"/>
            </a:avLst>
          </a:prstGeom>
          <a:solidFill>
            <a:schemeClr val="bg1"/>
          </a:solidFill>
          <a:ln w="19050" cap="flat" cmpd="sng" algn="ctr">
            <a:solidFill>
              <a:schemeClr val="accent1">
                <a:lumMod val="75000"/>
              </a:schemeClr>
            </a:solidFill>
            <a:prstDash val="solid"/>
            <a:round/>
            <a:headEnd type="none" w="med" len="med"/>
            <a:tailEnd type="none" w="med" len="med"/>
          </a:ln>
          <a:effectLst/>
        </p:spPr>
        <p:txBody>
          <a:bodyPr wrap="none"/>
          <a:lstStyle/>
          <a:p>
            <a:pPr marL="342900" indent="-342900">
              <a:defRPr/>
            </a:pPr>
            <a:endParaRPr lang="ja-JP" altLang="en-US">
              <a:ea typeface="ＭＳ Ｐゴシック" pitchFamily="50" charset="-128"/>
            </a:endParaRPr>
          </a:p>
        </p:txBody>
      </p:sp>
      <p:sp>
        <p:nvSpPr>
          <p:cNvPr id="92" name="正方形/長方形 125"/>
          <p:cNvSpPr>
            <a:spLocks noChangeArrowheads="1"/>
          </p:cNvSpPr>
          <p:nvPr/>
        </p:nvSpPr>
        <p:spPr bwMode="auto">
          <a:xfrm>
            <a:off x="1270164" y="7250459"/>
            <a:ext cx="5838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400" b="1" dirty="0"/>
              <a:t>委 託</a:t>
            </a:r>
          </a:p>
        </p:txBody>
      </p:sp>
      <p:graphicFrame>
        <p:nvGraphicFramePr>
          <p:cNvPr id="93" name="表 92"/>
          <p:cNvGraphicFramePr>
            <a:graphicFrameLocks noGrp="1"/>
          </p:cNvGraphicFramePr>
          <p:nvPr>
            <p:extLst>
              <p:ext uri="{D42A27DB-BD31-4B8C-83A1-F6EECF244321}">
                <p14:modId xmlns:p14="http://schemas.microsoft.com/office/powerpoint/2010/main" val="3454283822"/>
              </p:ext>
            </p:extLst>
          </p:nvPr>
        </p:nvGraphicFramePr>
        <p:xfrm>
          <a:off x="116187" y="1455457"/>
          <a:ext cx="6625479" cy="1584176"/>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2">
                  <a:extLst>
                    <a:ext uri="{9D8B030D-6E8A-4147-A177-3AD203B41FA5}">
                      <a16:colId xmlns:a16="http://schemas.microsoft.com/office/drawing/2014/main" val="20001"/>
                    </a:ext>
                  </a:extLst>
                </a:gridCol>
              </a:tblGrid>
              <a:tr h="1584176">
                <a:tc>
                  <a:txBody>
                    <a:bodyPr/>
                    <a:lstStyle/>
                    <a:p>
                      <a:pPr algn="ctr"/>
                      <a:r>
                        <a:rPr kumimoji="1" lang="ja-JP" altLang="en-US" sz="1500" dirty="0">
                          <a:latin typeface="+mn-ea"/>
                          <a:ea typeface="+mn-ea"/>
                        </a:rPr>
                        <a:t>概　要</a:t>
                      </a:r>
                      <a:endParaRPr kumimoji="1" lang="ja-JP" altLang="en-US" sz="1500" dirty="0">
                        <a:solidFill>
                          <a:schemeClr val="tx1"/>
                        </a:solidFill>
                        <a:latin typeface="+mn-ea"/>
                        <a:ea typeface="+mn-ea"/>
                      </a:endParaRPr>
                    </a:p>
                  </a:txBody>
                  <a:tcPr marL="91461" marR="91461" marT="45721" marB="45721" anchor="ctr">
                    <a:solidFill>
                      <a:srgbClr val="CCFFCC"/>
                    </a:solidFill>
                  </a:tcPr>
                </a:tc>
                <a:tc>
                  <a:txBody>
                    <a:bodyPr/>
                    <a:lstStyle/>
                    <a:p>
                      <a:r>
                        <a:rPr lang="ja-JP" altLang="en-US" sz="1200" baseline="0" dirty="0">
                          <a:latin typeface="+mn-ea"/>
                          <a:ea typeface="+mn-ea"/>
                        </a:rPr>
                        <a:t>　豊前</a:t>
                      </a:r>
                      <a:r>
                        <a:rPr lang="ja-JP" altLang="en-US" sz="1200" dirty="0">
                          <a:latin typeface="+mn-ea"/>
                          <a:ea typeface="+mn-ea"/>
                        </a:rPr>
                        <a:t>市においては、これまで市に立地を希望する新規企業や既存企業に対する工場適地の紹介や売却、民有地の斡旋、進出企業に対する固定資産税の課税免除等を行いました。他にも、中小企業向けの制度融資のなど、中小企業振興策を行ってきましたが本計画により、地域課題等に相応した創業支援を強化することで、年間１件の創業実現を目指します。　</a:t>
                      </a:r>
                      <a:endParaRPr lang="en-US" altLang="ja-JP" sz="1200" dirty="0">
                        <a:latin typeface="+mn-ea"/>
                        <a:ea typeface="+mn-ea"/>
                      </a:endParaRPr>
                    </a:p>
                    <a:p>
                      <a:r>
                        <a:rPr lang="ja-JP" altLang="en-US" sz="1200" dirty="0">
                          <a:latin typeface="+mn-ea"/>
                          <a:ea typeface="+mn-ea"/>
                        </a:rPr>
                        <a:t>　令和</a:t>
                      </a:r>
                      <a:r>
                        <a:rPr lang="ja-JP" altLang="en-US" sz="1200">
                          <a:latin typeface="+mn-ea"/>
                          <a:ea typeface="+mn-ea"/>
                        </a:rPr>
                        <a:t>２年度～１１年度</a:t>
                      </a:r>
                      <a:r>
                        <a:rPr lang="ja-JP" altLang="en-US" sz="1200" dirty="0">
                          <a:latin typeface="+mn-ea"/>
                          <a:ea typeface="+mn-ea"/>
                        </a:rPr>
                        <a:t>にかけて、市と豊前商工会議所が中心となり、創業希望者に対して、窓口相談、「</a:t>
                      </a:r>
                      <a:r>
                        <a:rPr lang="zh-TW" altLang="en-US" sz="1200" dirty="0">
                          <a:latin typeface="ＭＳ Ｐゴシック" pitchFamily="50" charset="-128"/>
                          <a:ea typeface="ＭＳ Ｐゴシック" pitchFamily="50" charset="-128"/>
                        </a:rPr>
                        <a:t>豊前創業塾</a:t>
                      </a:r>
                      <a:r>
                        <a:rPr lang="ja-JP" altLang="en-US" sz="1200" dirty="0">
                          <a:latin typeface="+mn-ea"/>
                          <a:ea typeface="+mn-ea"/>
                        </a:rPr>
                        <a:t>」の開催、また、今後空き家（店舗含む）バンク等での紹介を創業支援者に対し行うなどの取り組みの実施を検討しています。</a:t>
                      </a:r>
                      <a:endParaRPr kumimoji="1" lang="en-US" altLang="ja-JP" sz="1200" dirty="0">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graphicFrame>
        <p:nvGraphicFramePr>
          <p:cNvPr id="94" name="表 93"/>
          <p:cNvGraphicFramePr>
            <a:graphicFrameLocks noGrp="1"/>
          </p:cNvGraphicFramePr>
          <p:nvPr>
            <p:extLst>
              <p:ext uri="{D42A27DB-BD31-4B8C-83A1-F6EECF244321}">
                <p14:modId xmlns:p14="http://schemas.microsoft.com/office/powerpoint/2010/main" val="2314000930"/>
              </p:ext>
            </p:extLst>
          </p:nvPr>
        </p:nvGraphicFramePr>
        <p:xfrm>
          <a:off x="115432" y="3421916"/>
          <a:ext cx="6625935" cy="1459324"/>
        </p:xfrm>
        <a:graphic>
          <a:graphicData uri="http://schemas.openxmlformats.org/drawingml/2006/table">
            <a:tbl>
              <a:tblPr firstRow="1" bandRow="1">
                <a:tableStyleId>{5940675A-B579-460E-94D1-54222C63F5DA}</a:tableStyleId>
              </a:tblPr>
              <a:tblGrid>
                <a:gridCol w="994874">
                  <a:extLst>
                    <a:ext uri="{9D8B030D-6E8A-4147-A177-3AD203B41FA5}">
                      <a16:colId xmlns:a16="http://schemas.microsoft.com/office/drawing/2014/main" val="20000"/>
                    </a:ext>
                  </a:extLst>
                </a:gridCol>
                <a:gridCol w="5631061">
                  <a:extLst>
                    <a:ext uri="{9D8B030D-6E8A-4147-A177-3AD203B41FA5}">
                      <a16:colId xmlns:a16="http://schemas.microsoft.com/office/drawing/2014/main" val="20001"/>
                    </a:ext>
                  </a:extLst>
                </a:gridCol>
              </a:tblGrid>
              <a:tr h="1459324">
                <a:tc>
                  <a:txBody>
                    <a:bodyPr/>
                    <a:lstStyle/>
                    <a:p>
                      <a:pPr algn="ctr"/>
                      <a:r>
                        <a:rPr kumimoji="1" lang="ja-JP" altLang="en-US" sz="1500" dirty="0">
                          <a:solidFill>
                            <a:schemeClr val="tx1"/>
                          </a:solidFill>
                          <a:latin typeface="HG丸ｺﾞｼｯｸM-PRO" pitchFamily="50" charset="-128"/>
                          <a:ea typeface="HG丸ｺﾞｼｯｸM-PRO" pitchFamily="50" charset="-128"/>
                        </a:rPr>
                        <a:t>特徴</a:t>
                      </a:r>
                    </a:p>
                  </a:txBody>
                  <a:tcPr marL="91461" marR="91461" marT="45695" marB="45695" anchor="ctr">
                    <a:solidFill>
                      <a:srgbClr val="CC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　豊前市では、創業相談窓口の設置や、創業に必要な知識を身につける「</a:t>
                      </a:r>
                      <a:r>
                        <a:rPr kumimoji="1" lang="zh-TW" altLang="en-US" sz="1200" dirty="0">
                          <a:solidFill>
                            <a:schemeClr val="tx1"/>
                          </a:solidFill>
                          <a:latin typeface="ＭＳ Ｐゴシック" pitchFamily="50" charset="-128"/>
                          <a:ea typeface="ＭＳ Ｐゴシック" pitchFamily="50" charset="-128"/>
                        </a:rPr>
                        <a:t>豊前創業塾</a:t>
                      </a:r>
                      <a:r>
                        <a:rPr kumimoji="1" lang="ja-JP" altLang="en-US" sz="1200" dirty="0">
                          <a:solidFill>
                            <a:schemeClr val="tx1"/>
                          </a:solidFill>
                          <a:latin typeface="+mn-ea"/>
                          <a:ea typeface="+mn-ea"/>
                        </a:rPr>
                        <a:t>」等により、創業支援を行います。</a:t>
                      </a:r>
                      <a:endParaRPr kumimoji="1" lang="en-US" altLang="ja-JP" sz="12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n-ea"/>
                        <a:ea typeface="+mn-ea"/>
                      </a:endParaRPr>
                    </a:p>
                  </a:txBody>
                  <a:tcPr marL="91461" marR="91461" marT="45695" marB="45695"/>
                </a:tc>
                <a:extLst>
                  <a:ext uri="{0D108BD9-81ED-4DB2-BD59-A6C34878D82A}">
                    <a16:rowId xmlns:a16="http://schemas.microsoft.com/office/drawing/2014/main" val="10000"/>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1455879312"/>
              </p:ext>
            </p:extLst>
          </p:nvPr>
        </p:nvGraphicFramePr>
        <p:xfrm>
          <a:off x="116187" y="3039633"/>
          <a:ext cx="6625480" cy="346331"/>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3">
                  <a:extLst>
                    <a:ext uri="{9D8B030D-6E8A-4147-A177-3AD203B41FA5}">
                      <a16:colId xmlns:a16="http://schemas.microsoft.com/office/drawing/2014/main" val="20001"/>
                    </a:ext>
                  </a:extLst>
                </a:gridCol>
              </a:tblGrid>
              <a:tr h="346331">
                <a:tc>
                  <a:txBody>
                    <a:bodyPr/>
                    <a:lstStyle/>
                    <a:p>
                      <a:pPr algn="ctr"/>
                      <a:r>
                        <a:rPr kumimoji="1" lang="ja-JP" altLang="en-US" sz="1200" dirty="0">
                          <a:solidFill>
                            <a:schemeClr val="tx1"/>
                          </a:solidFill>
                          <a:latin typeface="+mn-ea"/>
                          <a:ea typeface="+mn-ea"/>
                        </a:rPr>
                        <a:t>年間目標数</a:t>
                      </a:r>
                    </a:p>
                  </a:txBody>
                  <a:tcPr marL="91461" marR="91461" marT="45721" marB="45721" anchor="ctr">
                    <a:solidFill>
                      <a:srgbClr val="CCFFCC"/>
                    </a:solidFill>
                  </a:tcPr>
                </a:tc>
                <a:tc>
                  <a:txBody>
                    <a:bodyPr/>
                    <a:lstStyle/>
                    <a:p>
                      <a:r>
                        <a:rPr lang="ja-JP" altLang="en-US" sz="1200" dirty="0">
                          <a:solidFill>
                            <a:schemeClr val="tx1"/>
                          </a:solidFill>
                          <a:latin typeface="+mn-ea"/>
                          <a:ea typeface="+mn-ea"/>
                        </a:rPr>
                        <a:t>創業支援者件数：延べ６件　　　　　　　　創業者数：延べ３件（実数１件）</a:t>
                      </a:r>
                      <a:endParaRPr lang="en-US" altLang="ja-JP" sz="1200" dirty="0">
                        <a:solidFill>
                          <a:schemeClr val="tx1"/>
                        </a:solidFill>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sp>
        <p:nvSpPr>
          <p:cNvPr id="29" name="左右矢印 28"/>
          <p:cNvSpPr/>
          <p:nvPr/>
        </p:nvSpPr>
        <p:spPr>
          <a:xfrm>
            <a:off x="1241425" y="3936876"/>
            <a:ext cx="3991649" cy="419100"/>
          </a:xfrm>
          <a:prstGeom prst="leftRightArrow">
            <a:avLst>
              <a:gd name="adj1" fmla="val 55406"/>
              <a:gd name="adj2" fmla="val 77273"/>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ysClr val="window" lastClr="FFFFFF"/>
                </a:solidFill>
                <a:effectLst/>
                <a:uLnTx/>
                <a:uFillTx/>
                <a:latin typeface="ＭＳ ゴシック" pitchFamily="49" charset="-128"/>
                <a:ea typeface="ＭＳ ゴシック" pitchFamily="49" charset="-128"/>
                <a:cs typeface="+mn-cs"/>
              </a:rPr>
              <a:t>創 業 前</a:t>
            </a:r>
          </a:p>
        </p:txBody>
      </p:sp>
      <p:sp>
        <p:nvSpPr>
          <p:cNvPr id="30" name="左右矢印 29"/>
          <p:cNvSpPr/>
          <p:nvPr/>
        </p:nvSpPr>
        <p:spPr>
          <a:xfrm>
            <a:off x="5282696" y="3936876"/>
            <a:ext cx="1386664" cy="419100"/>
          </a:xfrm>
          <a:prstGeom prst="leftRightArrow">
            <a:avLst>
              <a:gd name="adj1" fmla="val 55406"/>
              <a:gd name="adj2" fmla="val 77273"/>
            </a:avLst>
          </a:prstGeom>
          <a:solidFill>
            <a:srgbClr val="CC0000"/>
          </a:solidFill>
          <a:ln w="25400"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ysClr val="window" lastClr="FFFFFF"/>
                </a:solidFill>
                <a:effectLst/>
                <a:uLnTx/>
                <a:uFillTx/>
                <a:latin typeface="ＭＳ ゴシック" pitchFamily="49" charset="-128"/>
                <a:ea typeface="ＭＳ ゴシック" pitchFamily="49" charset="-128"/>
                <a:cs typeface="+mn-cs"/>
              </a:rPr>
              <a:t>創 業 後</a:t>
            </a:r>
          </a:p>
        </p:txBody>
      </p:sp>
      <p:sp>
        <p:nvSpPr>
          <p:cNvPr id="3" name="テキスト ボックス 2"/>
          <p:cNvSpPr txBox="1"/>
          <p:nvPr/>
        </p:nvSpPr>
        <p:spPr>
          <a:xfrm>
            <a:off x="1301092" y="4324092"/>
            <a:ext cx="3931107" cy="523220"/>
          </a:xfrm>
          <a:prstGeom prst="rect">
            <a:avLst/>
          </a:prstGeom>
          <a:noFill/>
        </p:spPr>
        <p:txBody>
          <a:bodyPr wrap="square" rtlCol="0">
            <a:spAutoFit/>
          </a:bodyPr>
          <a:lstStyle/>
          <a:p>
            <a:r>
              <a:rPr kumimoji="1" lang="ja-JP" altLang="en-US" sz="1400" dirty="0">
                <a:latin typeface="ＭＳ ゴシック" pitchFamily="49" charset="-128"/>
                <a:ea typeface="ＭＳ ゴシック" pitchFamily="49" charset="-128"/>
              </a:rPr>
              <a:t>・創業相談</a:t>
            </a:r>
            <a:r>
              <a:rPr lang="ja-JP" altLang="en-US" sz="1400" dirty="0">
                <a:latin typeface="ＭＳ ゴシック" pitchFamily="49" charset="-128"/>
                <a:ea typeface="ＭＳ ゴシック" pitchFamily="49" charset="-128"/>
              </a:rPr>
              <a:t>（１</a:t>
            </a:r>
            <a:r>
              <a:rPr lang="en-US" altLang="ja-JP" sz="1400" dirty="0">
                <a:latin typeface="ＭＳ ゴシック" pitchFamily="49" charset="-128"/>
                <a:ea typeface="ＭＳ ゴシック" pitchFamily="49" charset="-128"/>
              </a:rPr>
              <a:t>-</a:t>
            </a:r>
            <a:r>
              <a:rPr lang="ja-JP" altLang="en-US" sz="1400" dirty="0">
                <a:latin typeface="ＭＳ ゴシック" pitchFamily="49" charset="-128"/>
                <a:ea typeface="ＭＳ ゴシック" pitchFamily="49" charset="-128"/>
              </a:rPr>
              <a:t>１）</a:t>
            </a:r>
            <a:endParaRPr kumimoji="1" lang="en-US" altLang="ja-JP" sz="1400" dirty="0">
              <a:latin typeface="ＭＳ ゴシック" pitchFamily="49" charset="-128"/>
              <a:ea typeface="ＭＳ ゴシック" pitchFamily="49" charset="-128"/>
            </a:endParaRPr>
          </a:p>
          <a:p>
            <a:r>
              <a:rPr lang="ja-JP" altLang="en-US" sz="1400" dirty="0">
                <a:latin typeface="ＭＳ ゴシック" pitchFamily="49" charset="-128"/>
                <a:ea typeface="ＭＳ ゴシック" pitchFamily="49" charset="-128"/>
              </a:rPr>
              <a:t>・「</a:t>
            </a:r>
            <a:r>
              <a:rPr lang="zh-TW" altLang="en-US" sz="1400" dirty="0">
                <a:latin typeface="ＭＳ ゴシック" pitchFamily="49" charset="-128"/>
                <a:ea typeface="ＭＳ ゴシック" pitchFamily="49" charset="-128"/>
              </a:rPr>
              <a:t>豊前創業塾</a:t>
            </a:r>
            <a:r>
              <a:rPr lang="ja-JP" altLang="en-US" sz="1400" dirty="0">
                <a:latin typeface="ＭＳ ゴシック" pitchFamily="49" charset="-128"/>
                <a:ea typeface="ＭＳ ゴシック" pitchFamily="49" charset="-128"/>
              </a:rPr>
              <a:t>」 （２</a:t>
            </a:r>
            <a:r>
              <a:rPr lang="en-US" altLang="ja-JP" sz="1400" dirty="0">
                <a:latin typeface="ＭＳ ゴシック" pitchFamily="49" charset="-128"/>
                <a:ea typeface="ＭＳ ゴシック" pitchFamily="49" charset="-128"/>
              </a:rPr>
              <a:t>-</a:t>
            </a:r>
            <a:r>
              <a:rPr lang="ja-JP" altLang="en-US" sz="1400" dirty="0">
                <a:latin typeface="ＭＳ ゴシック" pitchFamily="49" charset="-128"/>
                <a:ea typeface="ＭＳ ゴシック" pitchFamily="49" charset="-128"/>
              </a:rPr>
              <a:t>１）</a:t>
            </a:r>
            <a:endParaRPr kumimoji="1" lang="ja-JP" altLang="en-US" sz="1400" dirty="0">
              <a:latin typeface="ＭＳ ゴシック" pitchFamily="49" charset="-128"/>
              <a:ea typeface="ＭＳ ゴシック" pitchFamily="49" charset="-128"/>
            </a:endParaRPr>
          </a:p>
        </p:txBody>
      </p:sp>
      <p:sp>
        <p:nvSpPr>
          <p:cNvPr id="32" name="テキスト ボックス 31"/>
          <p:cNvSpPr txBox="1"/>
          <p:nvPr/>
        </p:nvSpPr>
        <p:spPr>
          <a:xfrm>
            <a:off x="5242617" y="4324112"/>
            <a:ext cx="1426743" cy="523220"/>
          </a:xfrm>
          <a:prstGeom prst="rect">
            <a:avLst/>
          </a:prstGeom>
          <a:noFill/>
        </p:spPr>
        <p:txBody>
          <a:bodyPr wrap="square" rtlCol="0">
            <a:spAutoFit/>
          </a:bodyPr>
          <a:lstStyle/>
          <a:p>
            <a:r>
              <a:rPr kumimoji="1" lang="ja-JP" altLang="en-US" sz="1400" dirty="0">
                <a:latin typeface="ＭＳ ゴシック" pitchFamily="49" charset="-128"/>
                <a:ea typeface="ＭＳ ゴシック" pitchFamily="49" charset="-128"/>
              </a:rPr>
              <a:t>・市制度融資</a:t>
            </a:r>
            <a:endParaRPr kumimoji="1" lang="en-US" altLang="ja-JP" sz="1400" dirty="0">
              <a:latin typeface="ＭＳ ゴシック" pitchFamily="49" charset="-128"/>
              <a:ea typeface="ＭＳ ゴシック" pitchFamily="49" charset="-128"/>
            </a:endParaRPr>
          </a:p>
          <a:p>
            <a:r>
              <a:rPr lang="ja-JP" altLang="en-US" sz="1400" dirty="0">
                <a:latin typeface="ＭＳ ゴシック" pitchFamily="49" charset="-128"/>
                <a:ea typeface="ＭＳ ゴシック" pitchFamily="49" charset="-128"/>
              </a:rPr>
              <a:t>・情報提供</a:t>
            </a:r>
            <a:endParaRPr kumimoji="1" lang="ja-JP" altLang="en-US" sz="1400" dirty="0">
              <a:latin typeface="ＭＳ ゴシック" pitchFamily="49" charset="-128"/>
              <a:ea typeface="ＭＳ ゴシック" pitchFamily="49" charset="-128"/>
            </a:endParaRPr>
          </a:p>
        </p:txBody>
      </p:sp>
      <p:grpSp>
        <p:nvGrpSpPr>
          <p:cNvPr id="5" name="グループ化 4"/>
          <p:cNvGrpSpPr/>
          <p:nvPr/>
        </p:nvGrpSpPr>
        <p:grpSpPr>
          <a:xfrm>
            <a:off x="2996952" y="5986370"/>
            <a:ext cx="1080121" cy="648462"/>
            <a:chOff x="2996952" y="5772007"/>
            <a:chExt cx="1080121" cy="648462"/>
          </a:xfrm>
        </p:grpSpPr>
        <p:sp>
          <p:nvSpPr>
            <p:cNvPr id="4" name="上下矢印 3"/>
            <p:cNvSpPr/>
            <p:nvPr/>
          </p:nvSpPr>
          <p:spPr>
            <a:xfrm>
              <a:off x="3371659" y="5772007"/>
              <a:ext cx="345374" cy="648462"/>
            </a:xfrm>
            <a:prstGeom prst="up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125"/>
            <p:cNvSpPr>
              <a:spLocks noChangeArrowheads="1"/>
            </p:cNvSpPr>
            <p:nvPr/>
          </p:nvSpPr>
          <p:spPr bwMode="auto">
            <a:xfrm>
              <a:off x="2996952" y="5916413"/>
              <a:ext cx="10801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b="1" dirty="0"/>
                <a:t>連 携・委託</a:t>
              </a:r>
            </a:p>
          </p:txBody>
        </p:sp>
      </p:grpSp>
      <p:sp>
        <p:nvSpPr>
          <p:cNvPr id="34" name="正方形/長方形 125"/>
          <p:cNvSpPr>
            <a:spLocks noChangeArrowheads="1"/>
          </p:cNvSpPr>
          <p:nvPr/>
        </p:nvSpPr>
        <p:spPr bwMode="auto">
          <a:xfrm>
            <a:off x="5005426" y="6876256"/>
            <a:ext cx="5838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400" b="1" dirty="0"/>
              <a:t>連 携</a:t>
            </a:r>
          </a:p>
        </p:txBody>
      </p:sp>
      <p:sp>
        <p:nvSpPr>
          <p:cNvPr id="86" name="角丸四角形 85"/>
          <p:cNvSpPr/>
          <p:nvPr/>
        </p:nvSpPr>
        <p:spPr bwMode="auto">
          <a:xfrm>
            <a:off x="151357" y="6414740"/>
            <a:ext cx="2197523" cy="317500"/>
          </a:xfrm>
          <a:prstGeom prst="round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福岡中小企業振興事務所</a:t>
            </a:r>
            <a:endParaRPr lang="en-US" altLang="ja-JP" sz="1400" b="1" dirty="0">
              <a:solidFill>
                <a:schemeClr val="tx1"/>
              </a:solidFill>
            </a:endParaRPr>
          </a:p>
        </p:txBody>
      </p:sp>
      <p:sp>
        <p:nvSpPr>
          <p:cNvPr id="38" name="Rectangle 5"/>
          <p:cNvSpPr>
            <a:spLocks noChangeArrowheads="1"/>
          </p:cNvSpPr>
          <p:nvPr/>
        </p:nvSpPr>
        <p:spPr bwMode="auto">
          <a:xfrm>
            <a:off x="4869160" y="8453996"/>
            <a:ext cx="1704121" cy="510492"/>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mn-ea"/>
              </a:rPr>
              <a:t>・情報提供</a:t>
            </a:r>
            <a:endParaRPr lang="en-US" altLang="ja-JP" sz="1200" dirty="0">
              <a:solidFill>
                <a:schemeClr val="tx1"/>
              </a:solidFill>
              <a:latin typeface="+mn-ea"/>
            </a:endParaRPr>
          </a:p>
        </p:txBody>
      </p:sp>
      <p:sp>
        <p:nvSpPr>
          <p:cNvPr id="39" name="角丸四角形 38"/>
          <p:cNvSpPr/>
          <p:nvPr/>
        </p:nvSpPr>
        <p:spPr bwMode="auto">
          <a:xfrm>
            <a:off x="4869161" y="8054227"/>
            <a:ext cx="1704120" cy="550221"/>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フクオカベンチャー</a:t>
            </a:r>
            <a:endParaRPr lang="en-US" altLang="ja-JP" sz="1400" b="1" dirty="0">
              <a:solidFill>
                <a:schemeClr val="tx1"/>
              </a:solidFill>
            </a:endParaRPr>
          </a:p>
          <a:p>
            <a:pPr fontAlgn="auto">
              <a:spcBef>
                <a:spcPts val="0"/>
              </a:spcBef>
              <a:spcAft>
                <a:spcPts val="0"/>
              </a:spcAft>
              <a:defRPr/>
            </a:pPr>
            <a:r>
              <a:rPr lang="ja-JP" altLang="en-US" sz="1400" b="1" dirty="0">
                <a:solidFill>
                  <a:schemeClr val="tx1"/>
                </a:solidFill>
              </a:rPr>
              <a:t>マーケット協会</a:t>
            </a:r>
            <a:endParaRPr lang="en-US" altLang="ja-JP" sz="1400" b="1" dirty="0">
              <a:solidFill>
                <a:schemeClr val="tx1"/>
              </a:solidFill>
            </a:endParaRPr>
          </a:p>
        </p:txBody>
      </p:sp>
      <p:sp>
        <p:nvSpPr>
          <p:cNvPr id="40" name="Rectangle 5"/>
          <p:cNvSpPr>
            <a:spLocks noChangeArrowheads="1"/>
          </p:cNvSpPr>
          <p:nvPr/>
        </p:nvSpPr>
        <p:spPr bwMode="auto">
          <a:xfrm>
            <a:off x="4869160" y="7584792"/>
            <a:ext cx="1704121" cy="401649"/>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mn-ea"/>
              </a:rPr>
              <a:t>・情報提供</a:t>
            </a:r>
            <a:endParaRPr lang="en-US" altLang="ja-JP" sz="1200" dirty="0">
              <a:solidFill>
                <a:schemeClr val="tx1"/>
              </a:solidFill>
              <a:latin typeface="+mn-ea"/>
            </a:endParaRPr>
          </a:p>
        </p:txBody>
      </p:sp>
      <p:sp>
        <p:nvSpPr>
          <p:cNvPr id="41" name="角丸四角形 40"/>
          <p:cNvSpPr/>
          <p:nvPr/>
        </p:nvSpPr>
        <p:spPr bwMode="auto">
          <a:xfrm>
            <a:off x="4869160" y="7236296"/>
            <a:ext cx="1728192" cy="425027"/>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福岡県商工会議所連合会</a:t>
            </a:r>
            <a:endParaRPr lang="en-US" altLang="ja-JP" sz="1400" b="1" dirty="0">
              <a:solidFill>
                <a:schemeClr val="tx1"/>
              </a:solidFill>
            </a:endParaRPr>
          </a:p>
        </p:txBody>
      </p:sp>
    </p:spTree>
    <p:extLst>
      <p:ext uri="{BB962C8B-B14F-4D97-AF65-F5344CB8AC3E}">
        <p14:creationId xmlns:p14="http://schemas.microsoft.com/office/powerpoint/2010/main" val="167553405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15553</TotalTime>
  <Words>374</Words>
  <Application>Microsoft Office PowerPoint</Application>
  <PresentationFormat>画面に合わせる (4:3)</PresentationFormat>
  <Paragraphs>52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ＭＳ ゴシック</vt:lpstr>
      <vt:lpstr>Arial</vt:lpstr>
      <vt:lpstr>Calibri</vt:lpstr>
      <vt:lpstr>blank</vt:lpstr>
      <vt:lpstr>PowerPoint プレゼンテーション</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市町村による創業支援 （手引き）</dc:title>
  <dc:creator>METI</dc:creator>
  <cp:lastModifiedBy>青柳 太郎</cp:lastModifiedBy>
  <cp:revision>540</cp:revision>
  <cp:lastPrinted>2015-04-21T02:31:51Z</cp:lastPrinted>
  <dcterms:created xsi:type="dcterms:W3CDTF">2013-10-29T02:46:12Z</dcterms:created>
  <dcterms:modified xsi:type="dcterms:W3CDTF">2023-03-24T07:06:31Z</dcterms:modified>
</cp:coreProperties>
</file>